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7" r:id="rId2"/>
    <p:sldId id="256" r:id="rId3"/>
    <p:sldId id="296" r:id="rId4"/>
    <p:sldId id="257" r:id="rId5"/>
    <p:sldId id="287" r:id="rId6"/>
    <p:sldId id="288" r:id="rId7"/>
    <p:sldId id="289" r:id="rId8"/>
    <p:sldId id="290" r:id="rId9"/>
    <p:sldId id="278" r:id="rId10"/>
    <p:sldId id="279" r:id="rId11"/>
    <p:sldId id="280" r:id="rId12"/>
    <p:sldId id="281" r:id="rId13"/>
    <p:sldId id="286" r:id="rId14"/>
    <p:sldId id="283" r:id="rId15"/>
    <p:sldId id="284" r:id="rId16"/>
    <p:sldId id="285" r:id="rId17"/>
    <p:sldId id="261" r:id="rId18"/>
    <p:sldId id="268" r:id="rId19"/>
    <p:sldId id="269" r:id="rId20"/>
    <p:sldId id="270" r:id="rId21"/>
    <p:sldId id="293" r:id="rId22"/>
    <p:sldId id="262" r:id="rId23"/>
    <p:sldId id="263" r:id="rId24"/>
    <p:sldId id="291" r:id="rId25"/>
    <p:sldId id="292" r:id="rId26"/>
    <p:sldId id="272" r:id="rId27"/>
    <p:sldId id="273" r:id="rId28"/>
    <p:sldId id="294" r:id="rId29"/>
    <p:sldId id="274" r:id="rId30"/>
    <p:sldId id="275" r:id="rId31"/>
    <p:sldId id="276" r:id="rId32"/>
    <p:sldId id="277" r:id="rId33"/>
    <p:sldId id="29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Associate_professor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943" y="85458"/>
            <a:ext cx="5606041" cy="664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3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(preexisting) hypertension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237" y="1709159"/>
            <a:ext cx="10724970" cy="514884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Hypertension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diagnosed or present </a:t>
            </a: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pregnancy or before 20 weeks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gestation.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Hypertension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diagnosed during pregnancy and persists </a:t>
            </a: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</a:t>
            </a:r>
            <a:r>
              <a:rPr 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(12) </a:t>
            </a: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weeks post-delivery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also considered chronic hypertension. The blood pressure criteria are systolic blood pressure ≥140 mmHg, diastolic blood pressure ≥90 mmHg, or both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Ideally, this diagnosis is based on at least 2 elevated blood pressure measurements taken at least 4 hours apart.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setting of severe hypertension, the diagnosis can be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confirmed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shorter interval to facilitate timely treatment.</a:t>
            </a:r>
          </a:p>
        </p:txBody>
      </p:sp>
    </p:spTree>
    <p:extLst>
      <p:ext uri="{BB962C8B-B14F-4D97-AF65-F5344CB8AC3E}">
        <p14:creationId xmlns:p14="http://schemas.microsoft.com/office/powerpoint/2010/main" val="25472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Preeclampsia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071" y="1512606"/>
            <a:ext cx="9718541" cy="53453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onset of systolic blood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≥140 mmHg or diastolic blood pressure ≥90 mmHg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weeks of gestation in a previously normotensive woman or systolic blood pressure ≥160 mmHg or diastolic blood pressure ≥110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And: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Proteinuria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mg per 24-hour urine collection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Albumin : creatinine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≥30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urine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dipstick reading ≥1+ [if other quantitative methods are not available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24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159" y="1128045"/>
            <a:ext cx="10049854" cy="5571858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absence of </a:t>
            </a:r>
            <a:r>
              <a:rPr lang="en-US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proteinuria</a:t>
            </a:r>
          </a:p>
          <a:p>
            <a:r>
              <a:rPr 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new-onset </a:t>
            </a: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hypertension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</a:t>
            </a: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onset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any of the following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Thrombocytopenia (platelet count &lt;100,000/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microL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inssuficiency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(serum creatinine of &gt;1.1 mg/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 or a doubling of the serum creatinine concentration in the absence of other renal disease)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Impaired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 function as indicated by liver transaminase levels at least twice the normal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Pulmonary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Persistent cerebral or visual symptoms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52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976" y="846034"/>
            <a:ext cx="9829636" cy="57085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Predisposing factors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preexisting hypertension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hypertensive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 during previous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renal disease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first-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multiple pregnancy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autoimmune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 (SLE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fetal growth restriction, preterm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796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Eclampsia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155" y="1905001"/>
            <a:ext cx="10169495" cy="435906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Hypertension in pregnancy 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seizures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headaches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disturbance, 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abdominal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pain, nausea and vomiting, 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urinary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98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HELLP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Hemolysis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elevated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platelets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71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163" y="624110"/>
            <a:ext cx="10120111" cy="12808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hypertension with superimposed 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preeclampsia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689" y="1905000"/>
            <a:ext cx="10581585" cy="495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these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patient with chronic hypertension: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sudden increase in blood pressure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was previously well-controlled or an escalation of antihypertensive therapy to control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24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onset of proteinuria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sudden increase in proteinuria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 patient with known proteinuria before or early in pregnancy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24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814" y="589927"/>
            <a:ext cx="8911687" cy="82867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Prevention of Preeclampsia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500" y="1478423"/>
            <a:ext cx="5520583" cy="344709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at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Hypertensive disease during a previous pregnancy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CKD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Autoimmune disease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(SLE, APS)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1 or type 2 diabetes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hypertension</a:t>
            </a: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1376" y="1418602"/>
            <a:ext cx="503062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DE7E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 risk </a:t>
            </a:r>
            <a:endParaRPr lang="en-US" sz="2400" b="1" dirty="0" smtClean="0">
              <a:solidFill>
                <a:srgbClr val="DE7E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pregnancy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&gt;_40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Pregnancy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interval of &gt;10 years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BMI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&gt;_35 kg/m2 at first visit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history of pre-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eclampsia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pregnancy.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4238" y="5435125"/>
            <a:ext cx="10519873" cy="133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75–162 mg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aspirin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weeks 12–36. </a:t>
            </a:r>
            <a:endParaRPr lang="fa-I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calcium supplementation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1.5–2 g/day is recommended in women with low dietary intake (&lt;600 mg/day)</a:t>
            </a:r>
          </a:p>
        </p:txBody>
      </p:sp>
      <p:sp>
        <p:nvSpPr>
          <p:cNvPr id="6" name="Minus 5"/>
          <p:cNvSpPr/>
          <p:nvPr/>
        </p:nvSpPr>
        <p:spPr>
          <a:xfrm>
            <a:off x="6469166" y="-239281"/>
            <a:ext cx="170917" cy="721264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34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797" y="624110"/>
            <a:ext cx="10109674" cy="99959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Management of Hypertension in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671" y="1555336"/>
            <a:ext cx="11400090" cy="49394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Mild hypertension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pregnancy (BP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140-159/90-109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mmHg).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of drug treatment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hypertension in pregnancy is 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reduce </a:t>
            </a: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maternal risk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however, the agents selected must be </a:t>
            </a: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for the </a:t>
            </a:r>
            <a:r>
              <a:rPr lang="en-US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foetus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study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suggested that </a:t>
            </a:r>
            <a:r>
              <a:rPr lang="en-US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tighter vs. less tight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BP in pregnancy showed 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difference in the risk of adverse perinatal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and overall </a:t>
            </a:r>
            <a:r>
              <a:rPr lang="en-US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serious maternal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complications.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analysis suggested that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tighter control of BP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the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of developing more severe hypertension and pre-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eclampsia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45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613" y="888763"/>
            <a:ext cx="10254953" cy="59692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women with </a:t>
            </a:r>
            <a:r>
              <a:rPr lang="en-US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pre-existing hypertension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normal renal function will not have severe hypertension and are a </a:t>
            </a:r>
            <a:r>
              <a:rPr lang="en-US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risk for developing complications during pregnancy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Indeed, some of these women may be able to </a:t>
            </a:r>
            <a:r>
              <a:rPr lang="en-US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 their medication in the first half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pregnancy because of the physiological fall in BP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initiating drug treatment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all women with persistent elevation of BP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&gt;_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150/95mmHg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In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with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gestational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hypertension ,pre-existing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hypertension with the superimposition of gestational hypertension,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hypertension with subclinical HMOD, when BP is&gt;140/90mmHg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8621" y="1222050"/>
            <a:ext cx="9615991" cy="1803161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Hypertension in Pregnancy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96881" y="4640366"/>
            <a:ext cx="553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83992A"/>
              </a:buClr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Haniyeh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Faraji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Azad, MD</a:t>
            </a:r>
          </a:p>
          <a:p>
            <a:pPr lvl="0">
              <a:buClr>
                <a:srgbClr val="83992A"/>
              </a:buClr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Assistant professor of cardiology</a:t>
            </a:r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13475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239" y="615297"/>
            <a:ext cx="10391686" cy="6058968"/>
          </a:xfrm>
        </p:spPr>
        <p:txBody>
          <a:bodyPr>
            <a:normAutofit/>
          </a:bodyPr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methyldopa, beta-blockers (labetalol),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dihydropyridine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-calcium channel blockers (DHP-CCBs)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nifedipine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[not capsular],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nicardipine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fa-I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Beta-blockers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may induce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foetal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bradycardia; consequently, if used, their type and dose should be carefully selected, with 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atenolol best avoided</a:t>
            </a:r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Diuretic therapy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generally avoided because plasma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volume is reduced in women who develop pre-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eclampsia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Contraindicated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 blockers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(ACE-I, ARB, direct renin inhibitors [DRI]) due to adverse fetal and neonatal outcomes.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436824"/>
              </p:ext>
            </p:extLst>
          </p:nvPr>
        </p:nvGraphicFramePr>
        <p:xfrm>
          <a:off x="991311" y="196552"/>
          <a:ext cx="11200688" cy="6507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548"/>
                <a:gridCol w="1877629"/>
                <a:gridCol w="1830767"/>
                <a:gridCol w="1924488"/>
                <a:gridCol w="1637066"/>
                <a:gridCol w="2118190"/>
              </a:tblGrid>
              <a:tr h="10500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Initial dose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Usual effective dose range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Maximum total daily dose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Comments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13220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Methyldopa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Centrally acting alpha agonist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mg 2 to 3 times daily, increase every 2-3 days as needed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to 1000 mg in 2 to 3 divided doses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 mg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Sedation is a common side effect.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2607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Nifedipine</a:t>
                      </a:r>
                      <a:r>
                        <a:rPr lang="en-US" sz="1600" dirty="0" smtClean="0"/>
                        <a:t> extended release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CCBs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 to 60 mg once daily increase at 7 to 14 day intervals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 to 90 mg once daily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 mg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 not administer sublingually.</a:t>
                      </a:r>
                      <a:endParaRPr lang="en-US" sz="1600" dirty="0"/>
                    </a:p>
                  </a:txBody>
                  <a:tcPr/>
                </a:tc>
              </a:tr>
              <a:tr h="15413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Hydralazine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Peripheral vasodilator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Begin with 10 mg /</a:t>
                      </a:r>
                      <a:r>
                        <a:rPr lang="en-US" sz="1600" dirty="0" err="1" smtClean="0"/>
                        <a:t>qid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increase by 10 to 25 mg/dose every 2 to 5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 to 100 mg in 2 to 4 divided doses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monotherapy</a:t>
                      </a:r>
                      <a:r>
                        <a:rPr lang="en-US" sz="1600" dirty="0" smtClean="0"/>
                        <a:t> with oral hydralazine is not recommended</a:t>
                      </a:r>
                      <a:endParaRPr lang="en-US" sz="1600" dirty="0"/>
                    </a:p>
                  </a:txBody>
                  <a:tcPr/>
                </a:tc>
              </a:tr>
              <a:tr h="12381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Labetalol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Combined alpha and beta blocker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 mg /BID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increase by 100 mg every 2 to 3 days as needed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 to 800 mg in 2 divided dose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2400 mg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 cause bronchoconstriction.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4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254" y="521293"/>
            <a:ext cx="8911687" cy="98205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Goal of treatment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186" y="1734085"/>
            <a:ext cx="8915400" cy="37776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no data to define the optimal BP treatment target in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pregnant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of&lt;140/90 is suggested for pregnant women receiving antihypertensive therapy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670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99" y="555477"/>
            <a:ext cx="10024218" cy="60675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hypertension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BP &gt;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 Hg systolic and/ or &gt;110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considers an SBP &gt; _170 mmHg or DBP &gt;_110 mmHg an emergency in a pregnant woman, who should be immediately </a:t>
            </a:r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admitted to hospital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treatment.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intravenous labetalol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(alternative intravenous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nicardipine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esmolol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hydralazine),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methyldopa or DHP-CCBs (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nifedipine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[not capsular]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nicardipine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consensus is to lower BP to &lt;160/105 mmHg to prevent acute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hypertensive complications in the mother.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labetalol and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nicardipine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shown to be safe and effective for the treatment of severe pre-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eclampsia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119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159" y="863125"/>
            <a:ext cx="10331865" cy="57940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both cases, monitoring of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fetal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rate is necessary. To prevent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fetal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bradycardia.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magnesium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(hypertensive crisis to prevent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eclampsia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fa-IR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pulmonary edema: nitroglycerin intravenous infusion(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i.v.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infusion of 5 mg/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min,and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gradually increased every 3–5 min to a maximum dose of100 mg/min. )</a:t>
            </a:r>
            <a:endParaRPr lang="fa-IR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Sodium</a:t>
            </a:r>
            <a:r>
              <a:rPr lang="fa-I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nitroprusside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avoided due to the danger of fetal cyanide poisoning with prolonged treatment.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75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611700"/>
              </p:ext>
            </p:extLst>
          </p:nvPr>
        </p:nvGraphicFramePr>
        <p:xfrm>
          <a:off x="1820254" y="1538243"/>
          <a:ext cx="9426012" cy="450301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39661"/>
                <a:gridCol w="7886351"/>
              </a:tblGrid>
              <a:tr h="2865556">
                <a:tc>
                  <a:txBody>
                    <a:bodyPr/>
                    <a:lstStyle/>
                    <a:p>
                      <a:r>
                        <a:rPr lang="en-US" dirty="0" smtClean="0"/>
                        <a:t>Labetalol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dose : 20 mg IV gradually over 2 minutes.</a:t>
                      </a:r>
                    </a:p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1)Repeat BP measurement at 10-minute intervals: give 40 mg IV/2 min</a:t>
                      </a:r>
                    </a:p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If BP remains above target level at 20 minutes, give 80 mg IV/2 min</a:t>
                      </a:r>
                    </a:p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BP remains above target level at 30 minutes, give 80 mg IV/2 min</a:t>
                      </a:r>
                    </a:p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BP remains above target level at 40 minutes, give 80 mg IV/2 min</a:t>
                      </a:r>
                    </a:p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A continuous IV infusion of 1 to 2 mg/minute can be used instead of intermittent therapy or started after 20 mg IV dose.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Cumulative maximum dose is 300 mg.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If target BP is not achieved, switch to another class of agent.</a:t>
                      </a:r>
                    </a:p>
                  </a:txBody>
                  <a:tcPr/>
                </a:tc>
              </a:tr>
              <a:tr h="1637461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Nifedipine</a:t>
                      </a:r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extended release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30 mg orally. </a:t>
                      </a:r>
                    </a:p>
                    <a:p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If target BP is not achieved in 1 to 2 hours, another dose can be administered. </a:t>
                      </a:r>
                    </a:p>
                    <a:p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If target BP is not achieved, switch to another class of agent.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60434" y="367469"/>
            <a:ext cx="10203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Antihypertensive agents used for urgent blood pressure control in pregnancy</a:t>
            </a:r>
          </a:p>
        </p:txBody>
      </p:sp>
    </p:spTree>
    <p:extLst>
      <p:ext uri="{BB962C8B-B14F-4D97-AF65-F5344CB8AC3E}">
        <p14:creationId xmlns:p14="http://schemas.microsoft.com/office/powerpoint/2010/main" val="112993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529" y="1230593"/>
            <a:ext cx="9633083" cy="5289847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</a:rPr>
              <a:t>Delivery</a:t>
            </a:r>
            <a:r>
              <a:rPr lang="en-US" sz="2400" b="1" i="1" dirty="0" smtClean="0"/>
              <a:t> is indicated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i="1" dirty="0" smtClean="0"/>
              <a:t>(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)urgently in pre-</a:t>
            </a:r>
            <a:r>
              <a:rPr lang="en-US" sz="2400" b="1" i="1" dirty="0" err="1" smtClean="0"/>
              <a:t>eclampsia</a:t>
            </a:r>
            <a:r>
              <a:rPr lang="en-US" sz="2400" b="1" i="1" dirty="0" smtClean="0"/>
              <a:t> with visual disturbances </a:t>
            </a:r>
            <a:r>
              <a:rPr lang="en-US" sz="2400" b="1" i="1" dirty="0"/>
              <a:t>or </a:t>
            </a:r>
            <a:r>
              <a:rPr lang="en-US" sz="2400" b="1" i="1" dirty="0" err="1"/>
              <a:t>haemostatic</a:t>
            </a:r>
            <a:r>
              <a:rPr lang="en-US" sz="2400" b="1" i="1" dirty="0"/>
              <a:t> </a:t>
            </a:r>
            <a:r>
              <a:rPr lang="en-US" sz="2400" b="1" i="1" dirty="0" smtClean="0"/>
              <a:t>disorders</a:t>
            </a:r>
            <a:endParaRPr lang="en-US" sz="2400" b="1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i="1" dirty="0" smtClean="0"/>
              <a:t> (</a:t>
            </a:r>
            <a:r>
              <a:rPr lang="en-US" sz="2400" b="1" i="1" dirty="0"/>
              <a:t>ii) at 37 weeks in </a:t>
            </a:r>
            <a:r>
              <a:rPr lang="en-US" sz="2400" b="1" i="1" dirty="0" smtClean="0"/>
              <a:t>asymptomatic women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2535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457" y="624110"/>
            <a:ext cx="9180156" cy="768854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pressure post-partum.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419" y="1512605"/>
            <a:ext cx="10314774" cy="4845465"/>
          </a:xfrm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Post-partum hypertension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common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first week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methyldopa should be avoided because of the risk of postpartum depression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ii) consideration should be given to drug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in breast feeding women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Hypertension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breastfeeding </a:t>
            </a:r>
            <a:endParaRPr lang="en-US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antihypertensive drugs taken by the nursing mother are excreted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to breast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Most are present at very low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concentrations except for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atenolol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propranolol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nifedipine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breast milk concentrations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to those in maternal plasma.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 long acting CCBs</a:t>
            </a:r>
          </a:p>
        </p:txBody>
      </p:sp>
    </p:spTree>
    <p:extLst>
      <p:ext uri="{BB962C8B-B14F-4D97-AF65-F5344CB8AC3E}">
        <p14:creationId xmlns:p14="http://schemas.microsoft.com/office/powerpoint/2010/main" val="38663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808" y="615297"/>
            <a:ext cx="8622706" cy="5751320"/>
          </a:xfrm>
        </p:spPr>
      </p:pic>
    </p:spTree>
    <p:extLst>
      <p:ext uri="{BB962C8B-B14F-4D97-AF65-F5344CB8AC3E}">
        <p14:creationId xmlns:p14="http://schemas.microsoft.com/office/powerpoint/2010/main" val="14584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880" y="760577"/>
            <a:ext cx="10502782" cy="58709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of recurrence of hypertensive disorders in a subsequent pregnancy</a:t>
            </a:r>
            <a:endParaRPr lang="en-US" sz="2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experiencing hypertension in their </a:t>
            </a:r>
            <a:r>
              <a:rPr lang="en-US" sz="2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pregnancy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at increased risk in a subsequent pregnancy. The </a:t>
            </a:r>
            <a:r>
              <a:rPr lang="en-US" sz="2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earlier the onset of hypertension in the first pregnancy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sz="2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US" sz="2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recurrence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subsequent pregnancy.</a:t>
            </a:r>
          </a:p>
          <a:p>
            <a:pPr marL="0" indent="0">
              <a:buNone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Long-term cardiovascular consequences of gestational hypertension </a:t>
            </a:r>
            <a:endParaRPr lang="en-US" sz="2200" b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develop gestational hypertension or pre-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eclampsia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at </a:t>
            </a:r>
            <a:r>
              <a:rPr lang="en-US" sz="2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risk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2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hypertension,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,and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ischaemic</a:t>
            </a:r>
            <a:r>
              <a:rPr lang="en-US" sz="2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heart disease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later adult life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Lifestyle modifications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indicated to avoid complications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subsequent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pregnancies and to reduce maternal CV risk in the future. </a:t>
            </a: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visits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 primary care physician to check BP and metabolic factors are recommended for these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85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15" t="8450" r="26229" b="54653"/>
          <a:stretch/>
        </p:blipFill>
        <p:spPr>
          <a:xfrm>
            <a:off x="581114" y="1065488"/>
            <a:ext cx="6366617" cy="2230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131" y="3295940"/>
            <a:ext cx="6059949" cy="2093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-456" b="48136"/>
          <a:stretch/>
        </p:blipFill>
        <p:spPr>
          <a:xfrm>
            <a:off x="7027981" y="5389660"/>
            <a:ext cx="4982198" cy="130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3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32" t="14552" r="25079" b="8772"/>
          <a:stretch/>
        </p:blipFill>
        <p:spPr>
          <a:xfrm>
            <a:off x="1717705" y="811850"/>
            <a:ext cx="9596927" cy="582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071" y="624110"/>
            <a:ext cx="9718541" cy="128089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contraceptive pills and hypertension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319" y="1461331"/>
            <a:ext cx="10699335" cy="5375305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</a:t>
            </a:r>
            <a:r>
              <a:rPr lang="en-US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oestrogen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–progesterone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contraceptive pills can be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 with a small but </a:t>
            </a:r>
            <a:r>
              <a:rPr lang="en-US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</a:t>
            </a:r>
            <a:r>
              <a:rPr lang="en-US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in BP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development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hypertension in about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users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 usually decreases promptly following cessation of these pills; consequently, BP should be monitored before and during oral contraceptive pill treatment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rise in BP appears to be related to the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oestrogen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contentand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be less likely with the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progestogen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-only oral contraceptive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 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use of oral contraceptives should consider the risks and benefits for the individual patient.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Changes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BP should be carefully evaluated with follow-up readings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Concomitant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 risk factors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smoking history) should be assessed and oral contraceptive pill use is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recommended if BP is </a:t>
            </a:r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elevated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.In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patients, alternative forms of contraception should be offered.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Discontinuation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combined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oestrogen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–progestin oral contraceptives in women with hypertension may improve their BP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24110"/>
            <a:ext cx="10237861" cy="114486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Hormone-replacement therapy and hypertension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495" y="1598064"/>
            <a:ext cx="10972800" cy="5067655"/>
          </a:xfrm>
        </p:spPr>
        <p:txBody>
          <a:bodyPr>
            <a:normAutofit/>
          </a:bodyPr>
          <a:lstStyle/>
          <a:p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menopause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doubles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of developing hypertension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even after adjusting for factors such as age and BMI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Hormone-replacement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 and selective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oestrogen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receptor modulators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not be used for primary or secondary prevention of CVD. </a:t>
            </a:r>
            <a:endParaRPr lang="en-US" sz="20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summary, current evidence suggests that the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hormone-replacement therapy is not associated with an increase in BP. </a:t>
            </a:r>
            <a:endParaRPr lang="en-US" sz="20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not contraindicated in women with hypertension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women with hypertension may be prescribed hormone-replacement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 as long as BP levels can be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antihypertensive medication.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3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0954" y="1196411"/>
            <a:ext cx="8117668" cy="468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96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895" y="709302"/>
            <a:ext cx="9983461" cy="614869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Hypertension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pregnancy is a condition affecting 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5%–10%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pregnancies worldwide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Maternal risks 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placental abruption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stroke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multiple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organ failure (liver, kidney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disseminated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vascular coagulation.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Fetal risks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intrauterine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growth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retardation(25%)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prematurity (27%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intrauterine death(4%).  </a:t>
            </a:r>
          </a:p>
        </p:txBody>
      </p:sp>
    </p:spTree>
    <p:extLst>
      <p:ext uri="{BB962C8B-B14F-4D97-AF65-F5344CB8AC3E}">
        <p14:creationId xmlns:p14="http://schemas.microsoft.com/office/powerpoint/2010/main" val="35935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247" y="1478421"/>
            <a:ext cx="10348957" cy="520438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 in pregnancy should be measured in the </a:t>
            </a:r>
            <a:r>
              <a:rPr lang="en-US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sitting position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an appropriately 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sized </a:t>
            </a:r>
            <a:r>
              <a:rPr lang="en-US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 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cuff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level and using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Korotkoff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for DBP. </a:t>
            </a:r>
            <a:r>
              <a:rPr lang="en-US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auscultation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remains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gold standard for BP measurement in pregnancy, because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devices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 to under-record the BP and are unreliable in severe preeclampsia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Only validated devices should be used in pregnancy.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ABPM is superior to office BP measurement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prediction of pregnancy outcome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ABPM devices recommended for use in pregnancy are more accurate than those used for office measurement or HBPM.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ABPM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avoid </a:t>
            </a:r>
            <a:r>
              <a:rPr lang="en-US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unnecessary treatment of white-coat hypertension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is </a:t>
            </a:r>
            <a:r>
              <a:rPr lang="en-US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in the management of high-risk pregnant women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hypertension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those with 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diabetic or hypertensive nephropathy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58639" y="350378"/>
            <a:ext cx="8639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A53010">
                    <a:lumMod val="75000"/>
                  </a:srgbClr>
                </a:solidFill>
              </a:rPr>
              <a:t>Blood Pressure Measurement in Pregnancy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529" y="264920"/>
            <a:ext cx="8932328" cy="129896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 of Hypertension in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Pregnancy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529" y="1657884"/>
            <a:ext cx="9633083" cy="52001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Urine analysis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full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count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 enzymes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serum creatinine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proteinuria in early pregnancy (preexisting renal disease) and second half of pregnancy (preeclampsia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dipstick test &gt;1+ should be followed up with UACR in a single spot urine;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UACR &lt;30 mg/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excludes proteinuria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369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052" y="1401510"/>
            <a:ext cx="10137285" cy="4518258"/>
          </a:xfrm>
        </p:spPr>
        <p:txBody>
          <a:bodyPr/>
          <a:lstStyle/>
          <a:p>
            <a:pPr lvl="0"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lnSpc>
                <a:spcPct val="150000"/>
              </a:lnSpc>
              <a:buClr>
                <a:srgbClr val="A53010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Ultrasound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kidneys and adrenals,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Clr>
                <a:srgbClr val="A53010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metanephrines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(if clinical features of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pheochromocytoma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50000"/>
              </a:lnSpc>
              <a:buClr>
                <a:srgbClr val="A53010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Doppler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ultrasound of uterine arteries (after 20 weeks of gestation is useful to detect those at higher risk of gestational hypertension, preeclampsia, and intrauterine growth retardation).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815" y="624110"/>
            <a:ext cx="9299797" cy="93122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Hypertension in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Gestational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Preexisting hypertension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Preeclampsia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Eclampsia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HELLP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0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0991" y="624110"/>
            <a:ext cx="9453621" cy="128089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Gestational hypertension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47686" y="1529697"/>
            <a:ext cx="10256926" cy="438152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onset of systolic blood pressure ≥140 mmHg or diastolic blood pressure ≥90 mmHg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weeks of gestation in a previously normotensive woman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resolves within 6 weeks post-partum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proteinuria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features of preeclampsia (thrombocytopenia, renal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insuciency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elevated liver transaminases, pulmonary edema, cerebral or visual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symptoms)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1146</TotalTime>
  <Words>2037</Words>
  <Application>Microsoft Office PowerPoint</Application>
  <PresentationFormat>Widescreen</PresentationFormat>
  <Paragraphs>199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Century Gothic</vt:lpstr>
      <vt:lpstr>Courier New</vt:lpstr>
      <vt:lpstr>Wingdings</vt:lpstr>
      <vt:lpstr>Wingdings 3</vt:lpstr>
      <vt:lpstr>Wisp</vt:lpstr>
      <vt:lpstr>PowerPoint Presentation</vt:lpstr>
      <vt:lpstr> Hypertension in Pregnancy</vt:lpstr>
      <vt:lpstr>PowerPoint Presentation</vt:lpstr>
      <vt:lpstr>PowerPoint Presentation</vt:lpstr>
      <vt:lpstr>PowerPoint Presentation</vt:lpstr>
      <vt:lpstr>Investigation of Hypertension in   Pregnancy</vt:lpstr>
      <vt:lpstr>PowerPoint Presentation</vt:lpstr>
      <vt:lpstr> Hypertension in Pregnancy</vt:lpstr>
      <vt:lpstr>Gestational hypertension </vt:lpstr>
      <vt:lpstr>Chronic (preexisting) hypertension </vt:lpstr>
      <vt:lpstr>Preeclampsia</vt:lpstr>
      <vt:lpstr>PowerPoint Presentation</vt:lpstr>
      <vt:lpstr>PowerPoint Presentation</vt:lpstr>
      <vt:lpstr>Eclampsia</vt:lpstr>
      <vt:lpstr>HELLP syndrome</vt:lpstr>
      <vt:lpstr>Chronic hypertension with superimposed preeclampsia </vt:lpstr>
      <vt:lpstr>Prevention of Preeclampsia</vt:lpstr>
      <vt:lpstr>Management of Hypertension in Pregnancy</vt:lpstr>
      <vt:lpstr>PowerPoint Presentation</vt:lpstr>
      <vt:lpstr>PowerPoint Presentation</vt:lpstr>
      <vt:lpstr>PowerPoint Presentation</vt:lpstr>
      <vt:lpstr>Goal of treatment </vt:lpstr>
      <vt:lpstr>PowerPoint Presentation</vt:lpstr>
      <vt:lpstr>PowerPoint Presentation</vt:lpstr>
      <vt:lpstr>PowerPoint Presentation</vt:lpstr>
      <vt:lpstr>PowerPoint Presentation</vt:lpstr>
      <vt:lpstr>Blood pressure post-partum.</vt:lpstr>
      <vt:lpstr>PowerPoint Presentation</vt:lpstr>
      <vt:lpstr>PowerPoint Presentation</vt:lpstr>
      <vt:lpstr>PowerPoint Presentation</vt:lpstr>
      <vt:lpstr> Oral contraceptive pills and hypertension </vt:lpstr>
      <vt:lpstr>Hormone-replacement therapy and hypertension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59</cp:revision>
  <dcterms:created xsi:type="dcterms:W3CDTF">2023-02-03T16:26:39Z</dcterms:created>
  <dcterms:modified xsi:type="dcterms:W3CDTF">2023-02-23T04:49:51Z</dcterms:modified>
</cp:coreProperties>
</file>